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ZTT1MO16F21MKvrvXhfapDXw1x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customschemas.google.com/relationships/presentationmetadata" Target="metadata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5" name="Google Shape;23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9" name="Google Shape;249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1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1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2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22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2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2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2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6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6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7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7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8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9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9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8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Relationship Id="rId4" Type="http://schemas.openxmlformats.org/officeDocument/2006/relationships/image" Target="../media/image1.png"/><Relationship Id="rId5" Type="http://schemas.openxmlformats.org/officeDocument/2006/relationships/image" Target="../media/image21.png"/><Relationship Id="rId6" Type="http://schemas.openxmlformats.org/officeDocument/2006/relationships/image" Target="../media/image1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Relationship Id="rId4" Type="http://schemas.openxmlformats.org/officeDocument/2006/relationships/image" Target="../media/image4.png"/><Relationship Id="rId5" Type="http://schemas.openxmlformats.org/officeDocument/2006/relationships/image" Target="../media/image2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Relationship Id="rId4" Type="http://schemas.openxmlformats.org/officeDocument/2006/relationships/image" Target="../media/image2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3.png"/><Relationship Id="rId4" Type="http://schemas.openxmlformats.org/officeDocument/2006/relationships/image" Target="../media/image17.png"/><Relationship Id="rId5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5165550" y="338825"/>
            <a:ext cx="6771600" cy="45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416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Social Media: Analyzing Trends with Statistics and Probability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0" y="-1"/>
            <a:ext cx="4652210" cy="6858001"/>
          </a:xfrm>
          <a:prstGeom prst="rect">
            <a:avLst/>
          </a:prstGeom>
          <a:solidFill>
            <a:srgbClr val="FFD96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212558" y="1088935"/>
            <a:ext cx="5077326" cy="5077326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"/>
          <p:cNvSpPr txBox="1"/>
          <p:nvPr/>
        </p:nvSpPr>
        <p:spPr>
          <a:xfrm>
            <a:off x="4946441" y="5748049"/>
            <a:ext cx="2161800" cy="6465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Farjan Ahmmed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ID : 232-35-738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4946451" y="4917425"/>
            <a:ext cx="6197100" cy="6465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F3F3F"/>
                </a:solidFill>
                <a:latin typeface="Arial"/>
                <a:ea typeface="Arial"/>
                <a:cs typeface="Arial"/>
                <a:sym typeface="Arial"/>
              </a:rPr>
              <a:t>Course : Statistics and Probability || Code : STA 101 || Section : 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3"/>
          <p:cNvSpPr txBox="1"/>
          <p:nvPr>
            <p:ph type="title"/>
          </p:nvPr>
        </p:nvSpPr>
        <p:spPr>
          <a:xfrm>
            <a:off x="600075" y="3136900"/>
            <a:ext cx="4295775" cy="11108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b="1" lang="en-US">
                <a:latin typeface="Arial"/>
                <a:ea typeface="Arial"/>
                <a:cs typeface="Arial"/>
                <a:sym typeface="Arial"/>
              </a:rPr>
              <a:t>Introduction</a:t>
            </a:r>
            <a:endParaRPr/>
          </a:p>
        </p:txBody>
      </p:sp>
      <p:sp>
        <p:nvSpPr>
          <p:cNvPr id="94" name="Google Shape;94;p3"/>
          <p:cNvSpPr txBox="1"/>
          <p:nvPr>
            <p:ph idx="1" type="body"/>
          </p:nvPr>
        </p:nvSpPr>
        <p:spPr>
          <a:xfrm>
            <a:off x="600075" y="4244974"/>
            <a:ext cx="8172450" cy="23653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1785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800"/>
              <a:buNone/>
            </a:pPr>
            <a:r>
              <a:rPr lang="en-US" sz="2400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Social media has revolutionized communication and data collection. By applying statistical and probabilistic methods, we can uncover valuable insights from vast user-generated content. This presentation explores the intersection of social media trends and analytical techniques.</a:t>
            </a:r>
            <a:endParaRPr sz="2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62925" y="2984500"/>
            <a:ext cx="4152900" cy="415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379085" y="-1063628"/>
            <a:ext cx="5433829" cy="5433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5">
            <a:alphaModFix amt="50000"/>
          </a:blip>
          <a:srcRect b="0" l="0" r="0" t="0"/>
          <a:stretch/>
        </p:blipFill>
        <p:spPr>
          <a:xfrm rot="1555321">
            <a:off x="8911054" y="214960"/>
            <a:ext cx="2683250" cy="2683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6">
            <a:alphaModFix amt="50000"/>
          </a:blip>
          <a:srcRect b="0" l="0" r="0" t="0"/>
          <a:stretch/>
        </p:blipFill>
        <p:spPr>
          <a:xfrm rot="-963967">
            <a:off x="522810" y="376846"/>
            <a:ext cx="2552879" cy="25528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"/>
          <p:cNvSpPr/>
          <p:nvPr/>
        </p:nvSpPr>
        <p:spPr>
          <a:xfrm>
            <a:off x="450855" y="208771"/>
            <a:ext cx="6896430" cy="12882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555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The Role of Social Media in Modern Society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4" name="Google Shape;10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856" y="1663328"/>
            <a:ext cx="331502" cy="403445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4"/>
          <p:cNvSpPr/>
          <p:nvPr/>
        </p:nvSpPr>
        <p:spPr>
          <a:xfrm>
            <a:off x="450855" y="2309136"/>
            <a:ext cx="1547549" cy="3186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555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Connectivity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450856" y="2727521"/>
            <a:ext cx="8114024" cy="3774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Social media platforms bridge geographical gaps, enabling instant global communication.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07" name="Google Shape;10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0855" y="3271287"/>
            <a:ext cx="331502" cy="40344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4"/>
          <p:cNvSpPr/>
          <p:nvPr/>
        </p:nvSpPr>
        <p:spPr>
          <a:xfrm>
            <a:off x="450848" y="3917100"/>
            <a:ext cx="2996100" cy="31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555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Information Sharing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450855" y="4335479"/>
            <a:ext cx="7264395" cy="3774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Users can disseminate news, opinions and experiences rapidly across networks.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10" name="Google Shape;11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0855" y="4879244"/>
            <a:ext cx="331502" cy="403445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/>
          <p:nvPr/>
        </p:nvSpPr>
        <p:spPr>
          <a:xfrm>
            <a:off x="450854" y="5525052"/>
            <a:ext cx="1547549" cy="3186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555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Influence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450855" y="5943437"/>
            <a:ext cx="6997695" cy="37748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Social media shapes public opinion, consumer behavior and cultural trends.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3" name="Google Shape;113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60983" y="1621250"/>
            <a:ext cx="4591688" cy="4591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"/>
          <p:cNvSpPr/>
          <p:nvPr/>
        </p:nvSpPr>
        <p:spPr>
          <a:xfrm>
            <a:off x="4063135" y="244514"/>
            <a:ext cx="7025838" cy="13830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400"/>
              <a:buFont typeface="Arial"/>
              <a:buNone/>
            </a:pPr>
            <a:r>
              <a:rPr b="1" i="0" lang="en-US" sz="44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Key Social Media Metrics and Their Significance</a:t>
            </a:r>
            <a:endParaRPr b="0" i="0" sz="4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6"/>
          <p:cNvSpPr/>
          <p:nvPr/>
        </p:nvSpPr>
        <p:spPr>
          <a:xfrm>
            <a:off x="4063135" y="1867157"/>
            <a:ext cx="7594997" cy="4605814"/>
          </a:xfrm>
          <a:prstGeom prst="roundRect">
            <a:avLst>
              <a:gd fmla="val 2018" name="adj"/>
            </a:avLst>
          </a:prstGeom>
          <a:noFill/>
          <a:ln cap="flat" cmpd="sng" w="9525">
            <a:solidFill>
              <a:srgbClr val="000000">
                <a:alpha val="7843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6"/>
          <p:cNvSpPr/>
          <p:nvPr/>
        </p:nvSpPr>
        <p:spPr>
          <a:xfrm>
            <a:off x="4070755" y="1874777"/>
            <a:ext cx="7579757" cy="634841"/>
          </a:xfrm>
          <a:prstGeom prst="rect">
            <a:avLst/>
          </a:prstGeom>
          <a:solidFill>
            <a:srgbClr val="FFF2CC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6"/>
          <p:cNvSpPr/>
          <p:nvPr/>
        </p:nvSpPr>
        <p:spPr>
          <a:xfrm>
            <a:off x="4291973" y="2015152"/>
            <a:ext cx="3343632" cy="354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Metric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6"/>
          <p:cNvSpPr/>
          <p:nvPr/>
        </p:nvSpPr>
        <p:spPr>
          <a:xfrm>
            <a:off x="8085661" y="2015152"/>
            <a:ext cx="3343632" cy="354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Significance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6"/>
          <p:cNvSpPr/>
          <p:nvPr/>
        </p:nvSpPr>
        <p:spPr>
          <a:xfrm>
            <a:off x="4070755" y="2509618"/>
            <a:ext cx="7579757" cy="988933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4" name="Google Shape;124;p6"/>
          <p:cNvSpPr/>
          <p:nvPr/>
        </p:nvSpPr>
        <p:spPr>
          <a:xfrm>
            <a:off x="4291973" y="2649993"/>
            <a:ext cx="3343632" cy="354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Engagement Rate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6"/>
          <p:cNvSpPr/>
          <p:nvPr/>
        </p:nvSpPr>
        <p:spPr>
          <a:xfrm>
            <a:off x="8085661" y="2649993"/>
            <a:ext cx="3343632" cy="708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Measures audience interaction and content relevance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4070755" y="3498552"/>
            <a:ext cx="7579757" cy="988933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6"/>
          <p:cNvSpPr/>
          <p:nvPr/>
        </p:nvSpPr>
        <p:spPr>
          <a:xfrm>
            <a:off x="4291973" y="3638926"/>
            <a:ext cx="3343632" cy="354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Reach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8085661" y="3638926"/>
            <a:ext cx="3343632" cy="708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Indicates the potential audience size for content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6"/>
          <p:cNvSpPr/>
          <p:nvPr/>
        </p:nvSpPr>
        <p:spPr>
          <a:xfrm>
            <a:off x="4070755" y="4487485"/>
            <a:ext cx="7579757" cy="988933"/>
          </a:xfrm>
          <a:prstGeom prst="rect">
            <a:avLst/>
          </a:prstGeom>
          <a:solidFill>
            <a:srgbClr val="000000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"/>
          <p:cNvSpPr/>
          <p:nvPr/>
        </p:nvSpPr>
        <p:spPr>
          <a:xfrm>
            <a:off x="4291973" y="4627859"/>
            <a:ext cx="3343632" cy="354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Conversion Rate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6"/>
          <p:cNvSpPr/>
          <p:nvPr/>
        </p:nvSpPr>
        <p:spPr>
          <a:xfrm>
            <a:off x="8085661" y="4627859"/>
            <a:ext cx="3343632" cy="708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Shows effectiveness in driving desired actions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6"/>
          <p:cNvSpPr/>
          <p:nvPr/>
        </p:nvSpPr>
        <p:spPr>
          <a:xfrm>
            <a:off x="4070755" y="5476418"/>
            <a:ext cx="7579757" cy="988933"/>
          </a:xfrm>
          <a:prstGeom prst="rect">
            <a:avLst/>
          </a:prstGeom>
          <a:solidFill>
            <a:srgbClr val="FFFFFF">
              <a:alpha val="3921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6"/>
          <p:cNvSpPr/>
          <p:nvPr/>
        </p:nvSpPr>
        <p:spPr>
          <a:xfrm>
            <a:off x="4291973" y="5616793"/>
            <a:ext cx="3343632" cy="35409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Sentiment Score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6"/>
          <p:cNvSpPr/>
          <p:nvPr/>
        </p:nvSpPr>
        <p:spPr>
          <a:xfrm>
            <a:off x="8085661" y="5616793"/>
            <a:ext cx="3343632" cy="70818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Gauges overall emotional response to content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-120088" y="1952901"/>
            <a:ext cx="4080234" cy="4080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"/>
          <p:cNvSpPr/>
          <p:nvPr/>
        </p:nvSpPr>
        <p:spPr>
          <a:xfrm>
            <a:off x="504517" y="366450"/>
            <a:ext cx="11182966" cy="11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3000"/>
              <a:buFont typeface="Arial"/>
              <a:buNone/>
            </a:pPr>
            <a:r>
              <a:rPr b="1" i="0" lang="en-US" sz="30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Applying Probability Concepts to Social Media Engagement</a:t>
            </a:r>
            <a:endParaRPr b="0" i="0" sz="3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41" name="Google Shape;14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517" y="1574575"/>
            <a:ext cx="1018699" cy="1629847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7"/>
          <p:cNvSpPr/>
          <p:nvPr/>
        </p:nvSpPr>
        <p:spPr>
          <a:xfrm>
            <a:off x="1828730" y="1893396"/>
            <a:ext cx="3778246" cy="318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Conditional Probability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7"/>
          <p:cNvSpPr/>
          <p:nvPr/>
        </p:nvSpPr>
        <p:spPr>
          <a:xfrm>
            <a:off x="1828730" y="2296100"/>
            <a:ext cx="7532086" cy="65174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Analyze likelihood of engagement based on user demographics or past behavior.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44" name="Google Shape;144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4517" y="3204422"/>
            <a:ext cx="1018699" cy="1629847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7"/>
          <p:cNvSpPr/>
          <p:nvPr/>
        </p:nvSpPr>
        <p:spPr>
          <a:xfrm>
            <a:off x="1828729" y="3523243"/>
            <a:ext cx="3165581" cy="318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Bayesian Inference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7"/>
          <p:cNvSpPr/>
          <p:nvPr/>
        </p:nvSpPr>
        <p:spPr>
          <a:xfrm>
            <a:off x="1828730" y="3925947"/>
            <a:ext cx="7532086" cy="3258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Update engagement predictions as new data becomes available.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47" name="Google Shape;14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4517" y="4834268"/>
            <a:ext cx="1018699" cy="1629847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7"/>
          <p:cNvSpPr/>
          <p:nvPr/>
        </p:nvSpPr>
        <p:spPr>
          <a:xfrm>
            <a:off x="1828730" y="5153089"/>
            <a:ext cx="3000211" cy="3182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Markov Chains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7"/>
          <p:cNvSpPr/>
          <p:nvPr/>
        </p:nvSpPr>
        <p:spPr>
          <a:xfrm>
            <a:off x="1828730" y="5555793"/>
            <a:ext cx="7532086" cy="3258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9375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Model user behavior patterns and predict future actions on platforms.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0" name="Google Shape;150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132739" y="2527630"/>
            <a:ext cx="4129232" cy="41292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"/>
          <p:cNvSpPr/>
          <p:nvPr/>
        </p:nvSpPr>
        <p:spPr>
          <a:xfrm>
            <a:off x="1729068" y="553090"/>
            <a:ext cx="8733863" cy="19070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73437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Statistical Analysis of User Demographics on Social Platforms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9"/>
          <p:cNvSpPr/>
          <p:nvPr/>
        </p:nvSpPr>
        <p:spPr>
          <a:xfrm>
            <a:off x="940883" y="4182612"/>
            <a:ext cx="2352769" cy="47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Age Distribution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9"/>
          <p:cNvSpPr/>
          <p:nvPr/>
        </p:nvSpPr>
        <p:spPr>
          <a:xfrm>
            <a:off x="523788" y="4769775"/>
            <a:ext cx="3193287" cy="1687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25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Analyze platform popularity across different age groups using histograms and box plots.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9"/>
          <p:cNvSpPr/>
          <p:nvPr/>
        </p:nvSpPr>
        <p:spPr>
          <a:xfrm>
            <a:off x="5142565" y="4182612"/>
            <a:ext cx="2510752" cy="47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Geographic Spread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9"/>
          <p:cNvSpPr/>
          <p:nvPr/>
        </p:nvSpPr>
        <p:spPr>
          <a:xfrm>
            <a:off x="4801297" y="4836457"/>
            <a:ext cx="3193289" cy="162104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25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Utilize choropleth maps to visualize user concentration across regions.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9"/>
          <p:cNvSpPr/>
          <p:nvPr/>
        </p:nvSpPr>
        <p:spPr>
          <a:xfrm>
            <a:off x="8936921" y="4182612"/>
            <a:ext cx="2352769" cy="4766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Income Levels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8516663" y="4769775"/>
            <a:ext cx="3193287" cy="168772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425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Employ scatter plots to correlate income with platform usage and engagement.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86262" y="2364181"/>
            <a:ext cx="1707948" cy="1707948"/>
          </a:xfrm>
          <a:prstGeom prst="rect">
            <a:avLst/>
          </a:prstGeom>
          <a:noFill/>
          <a:ln cap="flat" cmpd="sng" w="3810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3" name="Google Shape;163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43967" y="2364181"/>
            <a:ext cx="1707948" cy="1707948"/>
          </a:xfrm>
          <a:prstGeom prst="rect">
            <a:avLst/>
          </a:prstGeom>
          <a:noFill/>
          <a:ln cap="flat" cmpd="sng" w="3810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4" name="Google Shape;164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9259331" y="2364181"/>
            <a:ext cx="1707948" cy="1707948"/>
          </a:xfrm>
          <a:prstGeom prst="rect">
            <a:avLst/>
          </a:prstGeom>
          <a:noFill/>
          <a:ln cap="flat" cmpd="sng" w="38100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/>
          <p:nvPr/>
        </p:nvSpPr>
        <p:spPr>
          <a:xfrm>
            <a:off x="322510" y="742807"/>
            <a:ext cx="11546980" cy="496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1875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Forecasting Social Media Trends Using Time Series Models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0"/>
          <p:cNvSpPr/>
          <p:nvPr/>
        </p:nvSpPr>
        <p:spPr>
          <a:xfrm>
            <a:off x="574289" y="1946547"/>
            <a:ext cx="22860" cy="4137422"/>
          </a:xfrm>
          <a:prstGeom prst="roundRect">
            <a:avLst>
              <a:gd fmla="val 291883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10"/>
          <p:cNvSpPr/>
          <p:nvPr/>
        </p:nvSpPr>
        <p:spPr>
          <a:xfrm>
            <a:off x="741572" y="2292543"/>
            <a:ext cx="556022" cy="22860"/>
          </a:xfrm>
          <a:prstGeom prst="roundRect">
            <a:avLst>
              <a:gd fmla="val 291883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10"/>
          <p:cNvSpPr/>
          <p:nvPr/>
        </p:nvSpPr>
        <p:spPr>
          <a:xfrm>
            <a:off x="407006" y="2125260"/>
            <a:ext cx="357426" cy="357426"/>
          </a:xfrm>
          <a:prstGeom prst="roundRect">
            <a:avLst>
              <a:gd fmla="val 18668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10"/>
          <p:cNvSpPr/>
          <p:nvPr/>
        </p:nvSpPr>
        <p:spPr>
          <a:xfrm>
            <a:off x="539165" y="2193756"/>
            <a:ext cx="92988" cy="238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50"/>
              <a:buFont typeface="Arial"/>
              <a:buNone/>
            </a:pPr>
            <a:r>
              <a:rPr b="1" i="0" lang="en-US" sz="185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0"/>
          <p:cNvSpPr/>
          <p:nvPr/>
        </p:nvSpPr>
        <p:spPr>
          <a:xfrm>
            <a:off x="1459400" y="2201629"/>
            <a:ext cx="2213440" cy="248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Data Collection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0"/>
          <p:cNvSpPr/>
          <p:nvPr/>
        </p:nvSpPr>
        <p:spPr>
          <a:xfrm>
            <a:off x="1459400" y="2545124"/>
            <a:ext cx="10199200" cy="254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Gather historical social media data on engagement, trends, and user growth.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0"/>
          <p:cNvSpPr/>
          <p:nvPr/>
        </p:nvSpPr>
        <p:spPr>
          <a:xfrm>
            <a:off x="741572" y="3366606"/>
            <a:ext cx="556022" cy="22860"/>
          </a:xfrm>
          <a:prstGeom prst="roundRect">
            <a:avLst>
              <a:gd fmla="val 291883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10"/>
          <p:cNvSpPr/>
          <p:nvPr/>
        </p:nvSpPr>
        <p:spPr>
          <a:xfrm>
            <a:off x="407006" y="3199323"/>
            <a:ext cx="357426" cy="357426"/>
          </a:xfrm>
          <a:prstGeom prst="roundRect">
            <a:avLst>
              <a:gd fmla="val 18668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10"/>
          <p:cNvSpPr/>
          <p:nvPr/>
        </p:nvSpPr>
        <p:spPr>
          <a:xfrm>
            <a:off x="511305" y="3267819"/>
            <a:ext cx="148709" cy="238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50"/>
              <a:buFont typeface="Arial"/>
              <a:buNone/>
            </a:pPr>
            <a:r>
              <a:rPr b="1" i="0" lang="en-US" sz="185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0"/>
          <p:cNvSpPr/>
          <p:nvPr/>
        </p:nvSpPr>
        <p:spPr>
          <a:xfrm>
            <a:off x="1459400" y="3275691"/>
            <a:ext cx="2213440" cy="248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Model Selection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10"/>
          <p:cNvSpPr/>
          <p:nvPr/>
        </p:nvSpPr>
        <p:spPr>
          <a:xfrm>
            <a:off x="1459400" y="3619187"/>
            <a:ext cx="10199200" cy="254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Choose appropriate time series models like ARIMA or Prophet.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10"/>
          <p:cNvSpPr/>
          <p:nvPr/>
        </p:nvSpPr>
        <p:spPr>
          <a:xfrm>
            <a:off x="741572" y="4440668"/>
            <a:ext cx="556022" cy="22860"/>
          </a:xfrm>
          <a:prstGeom prst="roundRect">
            <a:avLst>
              <a:gd fmla="val 291883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" name="Google Shape;182;p10"/>
          <p:cNvSpPr/>
          <p:nvPr/>
        </p:nvSpPr>
        <p:spPr>
          <a:xfrm>
            <a:off x="407006" y="4273386"/>
            <a:ext cx="357426" cy="357426"/>
          </a:xfrm>
          <a:prstGeom prst="roundRect">
            <a:avLst>
              <a:gd fmla="val 18668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10"/>
          <p:cNvSpPr/>
          <p:nvPr/>
        </p:nvSpPr>
        <p:spPr>
          <a:xfrm>
            <a:off x="509281" y="4341882"/>
            <a:ext cx="152757" cy="238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50"/>
              <a:buFont typeface="Arial"/>
              <a:buNone/>
            </a:pPr>
            <a:r>
              <a:rPr b="1" i="0" lang="en-US" sz="185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0"/>
          <p:cNvSpPr/>
          <p:nvPr/>
        </p:nvSpPr>
        <p:spPr>
          <a:xfrm>
            <a:off x="1459400" y="4349754"/>
            <a:ext cx="2213440" cy="248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Parameter Tuning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0"/>
          <p:cNvSpPr/>
          <p:nvPr/>
        </p:nvSpPr>
        <p:spPr>
          <a:xfrm>
            <a:off x="1459400" y="4693249"/>
            <a:ext cx="10199200" cy="254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Optimize model parameters using techniques like cross-validation.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0"/>
          <p:cNvSpPr/>
          <p:nvPr/>
        </p:nvSpPr>
        <p:spPr>
          <a:xfrm>
            <a:off x="741572" y="5514731"/>
            <a:ext cx="556022" cy="22860"/>
          </a:xfrm>
          <a:prstGeom prst="roundRect">
            <a:avLst>
              <a:gd fmla="val 291883" name="adj"/>
            </a:avLst>
          </a:prstGeom>
          <a:solidFill>
            <a:srgbClr val="C3D4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0"/>
          <p:cNvSpPr/>
          <p:nvPr/>
        </p:nvSpPr>
        <p:spPr>
          <a:xfrm>
            <a:off x="407006" y="5347448"/>
            <a:ext cx="357426" cy="357426"/>
          </a:xfrm>
          <a:prstGeom prst="roundRect">
            <a:avLst>
              <a:gd fmla="val 18668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0"/>
          <p:cNvSpPr/>
          <p:nvPr/>
        </p:nvSpPr>
        <p:spPr>
          <a:xfrm>
            <a:off x="500946" y="5415945"/>
            <a:ext cx="169426" cy="23824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50"/>
              <a:buFont typeface="Arial"/>
              <a:buNone/>
            </a:pPr>
            <a:r>
              <a:rPr b="1" i="0" lang="en-US" sz="185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18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0"/>
          <p:cNvSpPr/>
          <p:nvPr/>
        </p:nvSpPr>
        <p:spPr>
          <a:xfrm>
            <a:off x="1459400" y="5423817"/>
            <a:ext cx="2503276" cy="24824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Forecast Generation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0"/>
          <p:cNvSpPr/>
          <p:nvPr/>
        </p:nvSpPr>
        <p:spPr>
          <a:xfrm>
            <a:off x="1459400" y="5767312"/>
            <a:ext cx="10199200" cy="2540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Produce future trend predictions with confidence intervals.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10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7661354" y="2545124"/>
            <a:ext cx="4530646" cy="4530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2"/>
          <p:cNvSpPr/>
          <p:nvPr/>
        </p:nvSpPr>
        <p:spPr>
          <a:xfrm>
            <a:off x="579120" y="397354"/>
            <a:ext cx="11257280" cy="1549005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38750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Sentiment Analysis and Its Applications in Social Media</a:t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2"/>
          <p:cNvSpPr/>
          <p:nvPr/>
        </p:nvSpPr>
        <p:spPr>
          <a:xfrm>
            <a:off x="569200" y="2309261"/>
            <a:ext cx="3664863" cy="2047994"/>
          </a:xfrm>
          <a:prstGeom prst="roundRect">
            <a:avLst>
              <a:gd fmla="val 4652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8" name="Google Shape;198;p12"/>
          <p:cNvSpPr/>
          <p:nvPr/>
        </p:nvSpPr>
        <p:spPr>
          <a:xfrm>
            <a:off x="803634" y="2543695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Brand Monitoring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12"/>
          <p:cNvSpPr/>
          <p:nvPr/>
        </p:nvSpPr>
        <p:spPr>
          <a:xfrm>
            <a:off x="803634" y="3034114"/>
            <a:ext cx="3195995" cy="10887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Track public perception of brands through sentiment scores of mentions.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2"/>
          <p:cNvSpPr/>
          <p:nvPr/>
        </p:nvSpPr>
        <p:spPr>
          <a:xfrm>
            <a:off x="4460877" y="2309261"/>
            <a:ext cx="3664863" cy="2047994"/>
          </a:xfrm>
          <a:prstGeom prst="roundRect">
            <a:avLst>
              <a:gd fmla="val 4652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12"/>
          <p:cNvSpPr/>
          <p:nvPr/>
        </p:nvSpPr>
        <p:spPr>
          <a:xfrm>
            <a:off x="4695311" y="2543695"/>
            <a:ext cx="3032403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Crisis Management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12"/>
          <p:cNvSpPr/>
          <p:nvPr/>
        </p:nvSpPr>
        <p:spPr>
          <a:xfrm>
            <a:off x="4695311" y="3034114"/>
            <a:ext cx="319599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Detect and respond to negative sentiment spikes in real-time.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12"/>
          <p:cNvSpPr/>
          <p:nvPr/>
        </p:nvSpPr>
        <p:spPr>
          <a:xfrm>
            <a:off x="569200" y="4584069"/>
            <a:ext cx="3664863" cy="1685092"/>
          </a:xfrm>
          <a:prstGeom prst="roundRect">
            <a:avLst>
              <a:gd fmla="val 5654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12"/>
          <p:cNvSpPr/>
          <p:nvPr/>
        </p:nvSpPr>
        <p:spPr>
          <a:xfrm>
            <a:off x="803634" y="4818503"/>
            <a:ext cx="2915603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Product Feedback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5" name="Google Shape;205;p12"/>
          <p:cNvSpPr/>
          <p:nvPr/>
        </p:nvSpPr>
        <p:spPr>
          <a:xfrm>
            <a:off x="803634" y="5308922"/>
            <a:ext cx="319599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Analyze customer opinions to improve products and services.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6" name="Google Shape;206;p12"/>
          <p:cNvSpPr/>
          <p:nvPr/>
        </p:nvSpPr>
        <p:spPr>
          <a:xfrm>
            <a:off x="4460877" y="4584069"/>
            <a:ext cx="3664863" cy="1685092"/>
          </a:xfrm>
          <a:prstGeom prst="roundRect">
            <a:avLst>
              <a:gd fmla="val 5654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12"/>
          <p:cNvSpPr/>
          <p:nvPr/>
        </p:nvSpPr>
        <p:spPr>
          <a:xfrm>
            <a:off x="4695311" y="4818503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Political Analysis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8" name="Google Shape;208;p12"/>
          <p:cNvSpPr/>
          <p:nvPr/>
        </p:nvSpPr>
        <p:spPr>
          <a:xfrm>
            <a:off x="4695311" y="5308922"/>
            <a:ext cx="319599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Gauge public opinion on political issues and candidates.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9" name="Google Shape;209;p12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8169674" y="2318668"/>
            <a:ext cx="4077174" cy="407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"/>
          <p:cNvSpPr/>
          <p:nvPr/>
        </p:nvSpPr>
        <p:spPr>
          <a:xfrm>
            <a:off x="549370" y="439535"/>
            <a:ext cx="11180889" cy="13754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4062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Optimizing Social Media Campaigns Through A/B Testing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3"/>
          <p:cNvSpPr/>
          <p:nvPr/>
        </p:nvSpPr>
        <p:spPr>
          <a:xfrm>
            <a:off x="3890606" y="2145248"/>
            <a:ext cx="483394" cy="483394"/>
          </a:xfrm>
          <a:prstGeom prst="roundRect">
            <a:avLst>
              <a:gd fmla="val 18671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" name="Google Shape;216;p13"/>
          <p:cNvSpPr/>
          <p:nvPr/>
        </p:nvSpPr>
        <p:spPr>
          <a:xfrm>
            <a:off x="4069438" y="2253540"/>
            <a:ext cx="125730" cy="322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3"/>
          <p:cNvSpPr/>
          <p:nvPr/>
        </p:nvSpPr>
        <p:spPr>
          <a:xfrm>
            <a:off x="4588788" y="2196582"/>
            <a:ext cx="3014424" cy="6715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Hypothesis Formulation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3"/>
          <p:cNvSpPr/>
          <p:nvPr/>
        </p:nvSpPr>
        <p:spPr>
          <a:xfrm>
            <a:off x="4588788" y="2627954"/>
            <a:ext cx="3014424" cy="137541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875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Define clear, testable hypotheses for campaign elements like ad copy or visuals.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3"/>
          <p:cNvSpPr/>
          <p:nvPr/>
        </p:nvSpPr>
        <p:spPr>
          <a:xfrm>
            <a:off x="7818001" y="2145248"/>
            <a:ext cx="483394" cy="483394"/>
          </a:xfrm>
          <a:prstGeom prst="roundRect">
            <a:avLst>
              <a:gd fmla="val 18671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" name="Google Shape;220;p13"/>
          <p:cNvSpPr/>
          <p:nvPr/>
        </p:nvSpPr>
        <p:spPr>
          <a:xfrm>
            <a:off x="7959090" y="2253540"/>
            <a:ext cx="201216" cy="322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3"/>
          <p:cNvSpPr/>
          <p:nvPr/>
        </p:nvSpPr>
        <p:spPr>
          <a:xfrm>
            <a:off x="8516184" y="2196582"/>
            <a:ext cx="3014424" cy="6715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Sample Size Calculation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13"/>
          <p:cNvSpPr/>
          <p:nvPr/>
        </p:nvSpPr>
        <p:spPr>
          <a:xfrm>
            <a:off x="8516184" y="2627954"/>
            <a:ext cx="3014424" cy="1031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875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Determine required sample size for statistical significance using power analysis.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13"/>
          <p:cNvSpPr/>
          <p:nvPr/>
        </p:nvSpPr>
        <p:spPr>
          <a:xfrm>
            <a:off x="3890606" y="4617062"/>
            <a:ext cx="483394" cy="483394"/>
          </a:xfrm>
          <a:prstGeom prst="roundRect">
            <a:avLst>
              <a:gd fmla="val 18671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" name="Google Shape;224;p13"/>
          <p:cNvSpPr/>
          <p:nvPr/>
        </p:nvSpPr>
        <p:spPr>
          <a:xfrm>
            <a:off x="4028956" y="4725354"/>
            <a:ext cx="206693" cy="322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3"/>
          <p:cNvSpPr/>
          <p:nvPr/>
        </p:nvSpPr>
        <p:spPr>
          <a:xfrm>
            <a:off x="4588788" y="4668396"/>
            <a:ext cx="3102054" cy="6715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Randomized Assignment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13"/>
          <p:cNvSpPr/>
          <p:nvPr/>
        </p:nvSpPr>
        <p:spPr>
          <a:xfrm>
            <a:off x="4588788" y="5099768"/>
            <a:ext cx="3014424" cy="1031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875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Randomly allocate users to test groups to ensure unbiased results.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3"/>
          <p:cNvSpPr/>
          <p:nvPr/>
        </p:nvSpPr>
        <p:spPr>
          <a:xfrm>
            <a:off x="7818001" y="4617062"/>
            <a:ext cx="483394" cy="483394"/>
          </a:xfrm>
          <a:prstGeom prst="roundRect">
            <a:avLst>
              <a:gd fmla="val 18671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13"/>
          <p:cNvSpPr/>
          <p:nvPr/>
        </p:nvSpPr>
        <p:spPr>
          <a:xfrm>
            <a:off x="7945041" y="4725354"/>
            <a:ext cx="229195" cy="322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13"/>
          <p:cNvSpPr/>
          <p:nvPr/>
        </p:nvSpPr>
        <p:spPr>
          <a:xfrm>
            <a:off x="8516184" y="4678556"/>
            <a:ext cx="2746534" cy="3357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000"/>
              <a:buFont typeface="Arial"/>
              <a:buNone/>
            </a:pPr>
            <a:r>
              <a:rPr b="1" i="0" lang="en-US" sz="20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Statistical Analysis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13"/>
          <p:cNvSpPr/>
          <p:nvPr/>
        </p:nvSpPr>
        <p:spPr>
          <a:xfrm>
            <a:off x="8516184" y="5100894"/>
            <a:ext cx="3014424" cy="1031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875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600"/>
              <a:buFont typeface="Arial"/>
              <a:buNone/>
            </a:pPr>
            <a:r>
              <a:rPr b="0" i="0" lang="en-US" sz="16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Apply t-tests or ANOVA to determine significant differences between variants.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1" name="Google Shape;231;p13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0" y="2457646"/>
            <a:ext cx="3960819" cy="396081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46410" y="1745540"/>
            <a:ext cx="2497686" cy="2497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"/>
          <p:cNvSpPr/>
          <p:nvPr/>
        </p:nvSpPr>
        <p:spPr>
          <a:xfrm>
            <a:off x="1366153" y="450652"/>
            <a:ext cx="9459692" cy="141755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4166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3600"/>
              <a:buFont typeface="Arial"/>
              <a:buNone/>
            </a:pPr>
            <a:r>
              <a:rPr b="1" i="0" lang="en-US" sz="36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The Impact of Social Media on Business Decision-making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8" name="Google Shape;238;p15"/>
          <p:cNvPicPr preferRelativeResize="0"/>
          <p:nvPr/>
        </p:nvPicPr>
        <p:blipFill rotWithShape="1">
          <a:blip r:embed="rId3">
            <a:alphaModFix amt="85000"/>
          </a:blip>
          <a:srcRect b="0" l="0" r="0" t="0"/>
          <a:stretch/>
        </p:blipFill>
        <p:spPr>
          <a:xfrm>
            <a:off x="1226300" y="2481254"/>
            <a:ext cx="2107870" cy="2107870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15"/>
          <p:cNvSpPr/>
          <p:nvPr/>
        </p:nvSpPr>
        <p:spPr>
          <a:xfrm>
            <a:off x="573184" y="4589124"/>
            <a:ext cx="3414103" cy="6371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Customer Insights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/>
          <p:nvPr/>
        </p:nvSpPr>
        <p:spPr>
          <a:xfrm>
            <a:off x="573185" y="5079544"/>
            <a:ext cx="3414103" cy="1305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1750"/>
              <a:buFont typeface="Arial"/>
              <a:buNone/>
            </a:pPr>
            <a:r>
              <a:rPr b="0" i="0" lang="en-US" sz="175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Social media provides real-time feedback on products and services.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15"/>
          <p:cNvSpPr/>
          <p:nvPr/>
        </p:nvSpPr>
        <p:spPr>
          <a:xfrm>
            <a:off x="4296867" y="4589124"/>
            <a:ext cx="3414103" cy="6371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3B4E4E"/>
              </a:buClr>
              <a:buSzPts val="2200"/>
              <a:buFont typeface="Arial"/>
              <a:buNone/>
            </a:pPr>
            <a:r>
              <a:rPr b="1" i="0" lang="en-US" sz="22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Competitive Analysis</a:t>
            </a:r>
            <a:endParaRPr b="0" i="0" sz="2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5"/>
          <p:cNvSpPr/>
          <p:nvPr/>
        </p:nvSpPr>
        <p:spPr>
          <a:xfrm>
            <a:off x="4296868" y="5079544"/>
            <a:ext cx="3414103" cy="1305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Monitor competitors' strategies and performance through their social presence</a:t>
            </a:r>
            <a:r>
              <a:rPr b="0" i="0" lang="en-US" sz="175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75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5"/>
          <p:cNvSpPr/>
          <p:nvPr/>
        </p:nvSpPr>
        <p:spPr>
          <a:xfrm>
            <a:off x="8204711" y="4589124"/>
            <a:ext cx="3414103" cy="6371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277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Marketing ROI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15"/>
          <p:cNvSpPr/>
          <p:nvPr/>
        </p:nvSpPr>
        <p:spPr>
          <a:xfrm>
            <a:off x="8204712" y="5079544"/>
            <a:ext cx="3414103" cy="130521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3B4E4E"/>
                </a:solidFill>
                <a:latin typeface="Arial"/>
                <a:ea typeface="Arial"/>
                <a:cs typeface="Arial"/>
                <a:sym typeface="Arial"/>
              </a:rPr>
              <a:t>Measure and optimize return on investment for social media campaigns.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5" name="Google Shape;245;p15"/>
          <p:cNvPicPr preferRelativeResize="0"/>
          <p:nvPr/>
        </p:nvPicPr>
        <p:blipFill rotWithShape="1">
          <a:blip r:embed="rId4">
            <a:alphaModFix amt="85000"/>
          </a:blip>
          <a:srcRect b="0" l="0" r="0" t="0"/>
          <a:stretch/>
        </p:blipFill>
        <p:spPr>
          <a:xfrm>
            <a:off x="4949983" y="2375065"/>
            <a:ext cx="2107870" cy="210787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5"/>
          <p:cNvPicPr preferRelativeResize="0"/>
          <p:nvPr/>
        </p:nvPicPr>
        <p:blipFill rotWithShape="1">
          <a:blip r:embed="rId5">
            <a:alphaModFix amt="85000"/>
          </a:blip>
          <a:srcRect b="0" l="0" r="0" t="0"/>
          <a:stretch/>
        </p:blipFill>
        <p:spPr>
          <a:xfrm>
            <a:off x="8857827" y="2375065"/>
            <a:ext cx="2107870" cy="2107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6"/>
          <p:cNvSpPr/>
          <p:nvPr/>
        </p:nvSpPr>
        <p:spPr>
          <a:xfrm>
            <a:off x="2369480" y="556326"/>
            <a:ext cx="7803220" cy="165748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73437"/>
              </a:lnSpc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Ethical Considerations in Social Media Data Analysis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16"/>
          <p:cNvSpPr/>
          <p:nvPr/>
        </p:nvSpPr>
        <p:spPr>
          <a:xfrm>
            <a:off x="545817" y="3795773"/>
            <a:ext cx="3016694" cy="119332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3" name="Google Shape;253;p16"/>
          <p:cNvGrpSpPr/>
          <p:nvPr/>
        </p:nvGrpSpPr>
        <p:grpSpPr>
          <a:xfrm>
            <a:off x="1649412" y="2449813"/>
            <a:ext cx="8893175" cy="3851388"/>
            <a:chOff x="0" y="472"/>
            <a:chExt cx="8893175" cy="3851388"/>
          </a:xfrm>
        </p:grpSpPr>
        <p:cxnSp>
          <p:nvCxnSpPr>
            <p:cNvPr id="254" name="Google Shape;254;p16"/>
            <p:cNvCxnSpPr/>
            <p:nvPr/>
          </p:nvCxnSpPr>
          <p:spPr>
            <a:xfrm>
              <a:off x="0" y="3005358"/>
              <a:ext cx="8893175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5" name="Google Shape;255;p16"/>
            <p:cNvCxnSpPr/>
            <p:nvPr/>
          </p:nvCxnSpPr>
          <p:spPr>
            <a:xfrm>
              <a:off x="0" y="1714509"/>
              <a:ext cx="8893175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256" name="Google Shape;256;p16"/>
            <p:cNvCxnSpPr/>
            <p:nvPr/>
          </p:nvCxnSpPr>
          <p:spPr>
            <a:xfrm>
              <a:off x="0" y="423659"/>
              <a:ext cx="8893175" cy="0"/>
            </a:xfrm>
            <a:prstGeom prst="straightConnector1">
              <a:avLst/>
            </a:prstGeom>
            <a:noFill/>
            <a:ln cap="flat" cmpd="sng" w="12700">
              <a:solidFill>
                <a:srgbClr val="345A99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sp>
          <p:nvSpPr>
            <p:cNvPr id="257" name="Google Shape;257;p16"/>
            <p:cNvSpPr/>
            <p:nvPr/>
          </p:nvSpPr>
          <p:spPr>
            <a:xfrm>
              <a:off x="2312225" y="472"/>
              <a:ext cx="6580949" cy="423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8" name="Google Shape;258;p16"/>
            <p:cNvSpPr txBox="1"/>
            <p:nvPr/>
          </p:nvSpPr>
          <p:spPr>
            <a:xfrm>
              <a:off x="2312225" y="472"/>
              <a:ext cx="6580949" cy="423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36175" lIns="36175" spcFirstLastPara="1" rIns="36175" wrap="square" tIns="36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__</a:t>
              </a:r>
              <a:endParaRPr/>
            </a:p>
          </p:txBody>
        </p:sp>
        <p:sp>
          <p:nvSpPr>
            <p:cNvPr id="259" name="Google Shape;259;p16"/>
            <p:cNvSpPr/>
            <p:nvPr/>
          </p:nvSpPr>
          <p:spPr>
            <a:xfrm>
              <a:off x="0" y="472"/>
              <a:ext cx="2312225" cy="423187"/>
            </a:xfrm>
            <a:prstGeom prst="round2SameRect">
              <a:avLst>
                <a:gd fmla="val 16670" name="adj1"/>
                <a:gd fmla="val 0" name="adj2"/>
              </a:avLst>
            </a:prstGeom>
            <a:solidFill>
              <a:srgbClr val="FFF2CC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0" name="Google Shape;260;p16"/>
            <p:cNvSpPr txBox="1"/>
            <p:nvPr/>
          </p:nvSpPr>
          <p:spPr>
            <a:xfrm>
              <a:off x="20662" y="21134"/>
              <a:ext cx="2270901" cy="402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36175" spcFirstLastPara="1" rIns="36175" wrap="square" tIns="36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33939"/>
                </a:buClr>
                <a:buSzPts val="1900"/>
                <a:buFont typeface="Arial"/>
                <a:buNone/>
              </a:pPr>
              <a:r>
                <a:rPr b="1" i="0" lang="en-US" sz="1900" u="none" cap="none" strike="noStrike">
                  <a:solidFill>
                    <a:srgbClr val="233939"/>
                  </a:solidFill>
                  <a:latin typeface="Arial"/>
                  <a:ea typeface="Arial"/>
                  <a:cs typeface="Arial"/>
                  <a:sym typeface="Arial"/>
                </a:rPr>
                <a:t>Privacy Protection</a:t>
              </a:r>
              <a:endParaRPr b="0" i="0" sz="1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16"/>
            <p:cNvSpPr/>
            <p:nvPr/>
          </p:nvSpPr>
          <p:spPr>
            <a:xfrm>
              <a:off x="0" y="423659"/>
              <a:ext cx="8893175" cy="846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2" name="Google Shape;262;p16"/>
            <p:cNvSpPr txBox="1"/>
            <p:nvPr/>
          </p:nvSpPr>
          <p:spPr>
            <a:xfrm>
              <a:off x="0" y="423659"/>
              <a:ext cx="8893175" cy="846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Implement robust data anonymization techniques to safeguard user identities.</a:t>
              </a:r>
              <a:endParaRPr/>
            </a:p>
          </p:txBody>
        </p:sp>
        <p:sp>
          <p:nvSpPr>
            <p:cNvPr id="263" name="Google Shape;263;p16"/>
            <p:cNvSpPr/>
            <p:nvPr/>
          </p:nvSpPr>
          <p:spPr>
            <a:xfrm>
              <a:off x="2312225" y="1291321"/>
              <a:ext cx="6580949" cy="423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16"/>
            <p:cNvSpPr txBox="1"/>
            <p:nvPr/>
          </p:nvSpPr>
          <p:spPr>
            <a:xfrm>
              <a:off x="2312225" y="1291321"/>
              <a:ext cx="6580949" cy="423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36175" lIns="36175" spcFirstLastPara="1" rIns="36175" wrap="square" tIns="36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__</a:t>
              </a:r>
              <a:endParaRPr/>
            </a:p>
          </p:txBody>
        </p:sp>
        <p:sp>
          <p:nvSpPr>
            <p:cNvPr id="265" name="Google Shape;265;p16"/>
            <p:cNvSpPr/>
            <p:nvPr/>
          </p:nvSpPr>
          <p:spPr>
            <a:xfrm>
              <a:off x="0" y="1291321"/>
              <a:ext cx="2312225" cy="423187"/>
            </a:xfrm>
            <a:prstGeom prst="round2SameRect">
              <a:avLst>
                <a:gd fmla="val 16670" name="adj1"/>
                <a:gd fmla="val 0" name="adj2"/>
              </a:avLst>
            </a:prstGeom>
            <a:solidFill>
              <a:srgbClr val="FFF2CC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6" name="Google Shape;266;p16"/>
            <p:cNvSpPr txBox="1"/>
            <p:nvPr/>
          </p:nvSpPr>
          <p:spPr>
            <a:xfrm>
              <a:off x="20662" y="1311983"/>
              <a:ext cx="2270901" cy="402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36175" spcFirstLastPara="1" rIns="36175" wrap="square" tIns="36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1900"/>
                <a:buFont typeface="Arial"/>
                <a:buNone/>
              </a:pPr>
              <a:r>
                <a:rPr b="1" i="0" lang="en-US" sz="19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Informed Consent</a:t>
              </a:r>
              <a:endParaRPr b="0" i="0" sz="19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6"/>
            <p:cNvSpPr/>
            <p:nvPr/>
          </p:nvSpPr>
          <p:spPr>
            <a:xfrm>
              <a:off x="0" y="1714509"/>
              <a:ext cx="8893175" cy="846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8" name="Google Shape;268;p16"/>
            <p:cNvSpPr txBox="1"/>
            <p:nvPr/>
          </p:nvSpPr>
          <p:spPr>
            <a:xfrm>
              <a:off x="0" y="1714509"/>
              <a:ext cx="8893175" cy="846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Ensure users </a:t>
              </a:r>
              <a:r>
                <a:rPr b="0" i="0" lang="en-US" sz="18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understand</a:t>
              </a:r>
              <a:r>
                <a:rPr b="0" i="0" lang="en-US" sz="18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how their data will be collected and used.</a:t>
              </a:r>
              <a:endParaRPr/>
            </a:p>
          </p:txBody>
        </p:sp>
        <p:sp>
          <p:nvSpPr>
            <p:cNvPr id="269" name="Google Shape;269;p16"/>
            <p:cNvSpPr/>
            <p:nvPr/>
          </p:nvSpPr>
          <p:spPr>
            <a:xfrm>
              <a:off x="2312225" y="2582170"/>
              <a:ext cx="6580949" cy="423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16"/>
            <p:cNvSpPr txBox="1"/>
            <p:nvPr/>
          </p:nvSpPr>
          <p:spPr>
            <a:xfrm>
              <a:off x="2312225" y="2582170"/>
              <a:ext cx="6580949" cy="4231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36175" lIns="36175" spcFirstLastPara="1" rIns="36175" wrap="square" tIns="36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Arial"/>
                <a:buNone/>
              </a:pPr>
              <a:r>
                <a:rPr b="0" i="0" lang="en-US" sz="19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__</a:t>
              </a:r>
              <a:endParaRPr/>
            </a:p>
          </p:txBody>
        </p:sp>
        <p:sp>
          <p:nvSpPr>
            <p:cNvPr id="271" name="Google Shape;271;p16"/>
            <p:cNvSpPr/>
            <p:nvPr/>
          </p:nvSpPr>
          <p:spPr>
            <a:xfrm>
              <a:off x="0" y="2582170"/>
              <a:ext cx="2312225" cy="423187"/>
            </a:xfrm>
            <a:prstGeom prst="round2SameRect">
              <a:avLst>
                <a:gd fmla="val 16670" name="adj1"/>
                <a:gd fmla="val 0" name="adj2"/>
              </a:avLst>
            </a:prstGeom>
            <a:solidFill>
              <a:srgbClr val="FFF2CC"/>
            </a:solidFill>
            <a:ln cap="flat" cmpd="sng" w="12700">
              <a:solidFill>
                <a:srgbClr val="4372C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2" name="Google Shape;272;p16"/>
            <p:cNvSpPr txBox="1"/>
            <p:nvPr/>
          </p:nvSpPr>
          <p:spPr>
            <a:xfrm>
              <a:off x="20662" y="2602832"/>
              <a:ext cx="2270901" cy="402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6175" lIns="36175" spcFirstLastPara="1" rIns="36175" wrap="square" tIns="361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62626"/>
                </a:buClr>
                <a:buSzPts val="1900"/>
                <a:buFont typeface="Arial"/>
                <a:buNone/>
              </a:pPr>
              <a:r>
                <a:rPr b="1" i="0" lang="en-US" sz="1900" u="none" cap="none" strike="noStrike">
                  <a:solidFill>
                    <a:srgbClr val="262626"/>
                  </a:solidFill>
                  <a:latin typeface="Arial"/>
                  <a:ea typeface="Arial"/>
                  <a:cs typeface="Arial"/>
                  <a:sym typeface="Arial"/>
                </a:rPr>
                <a:t>Bias Mitigation</a:t>
              </a:r>
              <a:endParaRPr b="0" i="0" sz="19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16"/>
            <p:cNvSpPr/>
            <p:nvPr/>
          </p:nvSpPr>
          <p:spPr>
            <a:xfrm>
              <a:off x="0" y="3005358"/>
              <a:ext cx="8893175" cy="846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16"/>
            <p:cNvSpPr txBox="1"/>
            <p:nvPr/>
          </p:nvSpPr>
          <p:spPr>
            <a:xfrm>
              <a:off x="0" y="3005358"/>
              <a:ext cx="8893175" cy="846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4275" lIns="34275" spcFirstLastPara="1" rIns="34275" wrap="square" tIns="34275">
              <a:noAutofit/>
            </a:bodyPr>
            <a:lstStyle/>
            <a:p>
              <a:pPr indent="-171450" lvl="1" marL="17145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C0C0C"/>
                </a:buClr>
                <a:buSzPts val="1800"/>
                <a:buFont typeface="Arial"/>
                <a:buNone/>
              </a:pPr>
              <a:r>
                <a:rPr b="0" i="0" lang="en-US" sz="1800" u="none" cap="none" strike="noStrike">
                  <a:solidFill>
                    <a:srgbClr val="0C0C0C"/>
                  </a:solidFill>
                  <a:latin typeface="Arial"/>
                  <a:ea typeface="Arial"/>
                  <a:cs typeface="Arial"/>
                  <a:sym typeface="Arial"/>
                </a:rPr>
                <a:t>Regularly audit algorithms for potential biases in data collection and analysis.</a:t>
              </a:r>
              <a:endParaRPr b="0" i="0" sz="1800" u="none" cap="none" strike="noStrik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91218" y="-6724"/>
            <a:ext cx="4809564" cy="4809564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7"/>
          <p:cNvSpPr txBox="1"/>
          <p:nvPr/>
        </p:nvSpPr>
        <p:spPr>
          <a:xfrm>
            <a:off x="3229535" y="4707413"/>
            <a:ext cx="573293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7200" u="none" cap="none" strike="noStrike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Thank You 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2024-11-01T09:39:07Z</dcterms:created>
  <dc:creator>Shejan Ahmmed</dc:creator>
</cp:coreProperties>
</file>